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sldIdLst>
    <p:sldId id="859" r:id="rId3"/>
    <p:sldId id="1017" r:id="rId4"/>
    <p:sldId id="1022" r:id="rId5"/>
    <p:sldId id="1023" r:id="rId6"/>
    <p:sldId id="1036" r:id="rId7"/>
    <p:sldId id="1037" r:id="rId8"/>
    <p:sldId id="1058" r:id="rId9"/>
    <p:sldId id="1059" r:id="rId10"/>
    <p:sldId id="1038" r:id="rId11"/>
    <p:sldId id="1029" r:id="rId12"/>
    <p:sldId id="1033" r:id="rId13"/>
    <p:sldId id="1061" r:id="rId14"/>
    <p:sldId id="1062" r:id="rId15"/>
    <p:sldId id="1060" r:id="rId16"/>
    <p:sldId id="1057" r:id="rId17"/>
    <p:sldId id="1063" r:id="rId18"/>
    <p:sldId id="1040" r:id="rId19"/>
    <p:sldId id="1064" r:id="rId20"/>
    <p:sldId id="1041" r:id="rId21"/>
    <p:sldId id="1043" r:id="rId22"/>
    <p:sldId id="1065" r:id="rId23"/>
    <p:sldId id="1069" r:id="rId24"/>
    <p:sldId id="1066" r:id="rId25"/>
    <p:sldId id="1071" r:id="rId26"/>
    <p:sldId id="1067" r:id="rId27"/>
    <p:sldId id="1068" r:id="rId28"/>
    <p:sldId id="1072" r:id="rId29"/>
    <p:sldId id="1073" r:id="rId30"/>
    <p:sldId id="1074" r:id="rId31"/>
    <p:sldId id="1075" r:id="rId32"/>
    <p:sldId id="1045" r:id="rId33"/>
    <p:sldId id="1050" r:id="rId34"/>
    <p:sldId id="1076" r:id="rId35"/>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1" d="100"/>
          <a:sy n="91" d="100"/>
        </p:scale>
        <p:origin x="96" y="34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notesMaster" Target="notesMasters/notesMaster1.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29.png"/><Relationship Id="rId1"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29.png"/><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30.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0.png"/><Relationship Id="rId2" Type="http://schemas.openxmlformats.org/officeDocument/2006/relationships/image" Target="../media/image21.png"/><Relationship Id="rId1"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32.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21.png"/><Relationship Id="rId1"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34.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8.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40.png"/><Relationship Id="rId1" Type="http://schemas.openxmlformats.org/officeDocument/2006/relationships/image" Target="../media/image39.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image" Target="../media/image21.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dirty="0">
                <a:solidFill>
                  <a:srgbClr val="549E39"/>
                </a:solidFill>
                <a:latin typeface="+mj-lt"/>
                <a:ea typeface="微软雅黑" panose="020B0503020204020204" pitchFamily="34" charset="-122"/>
                <a:cs typeface="微软雅黑" panose="020B0503020204020204" pitchFamily="34" charset="-122"/>
              </a:rPr>
              <a:t>5</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牛顿</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运动定律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154162"/>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6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600" b="0" dirty="0" smtClean="0">
                <a:solidFill>
                  <a:srgbClr val="000000"/>
                </a:solidFill>
                <a:latin typeface="+mj-lt"/>
                <a:ea typeface="微软雅黑" panose="020B0503020204020204" pitchFamily="34" charset="-122"/>
                <a:cs typeface="微软雅黑" panose="020B0503020204020204" pitchFamily="34" charset="-122"/>
              </a:rPr>
              <a:t>2</a:t>
            </a:r>
            <a:r>
              <a:rPr lang="zh-CN" altLang="en-US" sz="46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科学探究：加速度与力、质量的关系</a:t>
            </a:r>
            <a:endParaRPr lang="zh-CN" altLang="en-US" sz="46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9395"/>
            <a:ext cx="11485848" cy="1200329"/>
          </a:xfrm>
        </p:spPr>
        <p:txBody>
          <a:bodyPr/>
          <a:lstStyle/>
          <a:p>
            <a:pPr hangingPunct="0">
              <a:spcAft>
                <a:spcPts val="0"/>
              </a:spcAft>
              <a:tabLst>
                <a:tab pos="1252220"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实验误差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609725" algn="l"/>
                <a:tab pos="59404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误差分析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1"/>
          <a:stretch>
            <a:fillRect/>
          </a:stretch>
        </p:blipFill>
        <p:spPr>
          <a:xfrm>
            <a:off x="2553382" y="787282"/>
            <a:ext cx="6926200" cy="573654"/>
          </a:xfrm>
          <a:prstGeom prst="rect">
            <a:avLst/>
          </a:prstGeom>
        </p:spPr>
      </p:pic>
      <p:pic>
        <p:nvPicPr>
          <p:cNvPr id="5" name="要点1.eps" descr="id:2147491329;FounderCES"/>
          <p:cNvPicPr/>
          <p:nvPr/>
        </p:nvPicPr>
        <p:blipFill>
          <a:blip r:embed="rId2"/>
          <a:stretch>
            <a:fillRect/>
          </a:stretch>
        </p:blipFill>
        <p:spPr>
          <a:xfrm>
            <a:off x="360854" y="1453657"/>
            <a:ext cx="1053832" cy="369794"/>
          </a:xfrm>
          <a:prstGeom prst="rect">
            <a:avLst/>
          </a:prstGeom>
        </p:spPr>
      </p:pic>
      <p:graphicFrame>
        <p:nvGraphicFramePr>
          <p:cNvPr id="4" name="表格 3"/>
          <p:cNvGraphicFramePr>
            <a:graphicFrameLocks noGrp="1"/>
          </p:cNvGraphicFramePr>
          <p:nvPr/>
        </p:nvGraphicFramePr>
        <p:xfrm>
          <a:off x="343710" y="2543531"/>
          <a:ext cx="11502992" cy="4065222"/>
        </p:xfrm>
        <a:graphic>
          <a:graphicData uri="http://schemas.openxmlformats.org/drawingml/2006/table">
            <a:tbl>
              <a:tblPr firstRow="1" firstCol="1" bandRow="1"/>
              <a:tblGrid>
                <a:gridCol w="782944"/>
                <a:gridCol w="5328592"/>
                <a:gridCol w="5391456"/>
              </a:tblGrid>
              <a:tr h="266233">
                <a:tc>
                  <a:txBody>
                    <a:bodyPr/>
                    <a:lstStyle/>
                    <a:p>
                      <a:pPr algn="just" hangingPunct="0">
                        <a:lnSpc>
                          <a:spcPct val="130000"/>
                        </a:lnSpc>
                        <a:spcAft>
                          <a:spcPts val="0"/>
                        </a:spcAft>
                        <a:tabLst>
                          <a:tab pos="5941060" algn="l"/>
                        </a:tabLst>
                      </a:pP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94106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产生原因</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94106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减小方法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99350">
                <a:tc rowSpan="3">
                  <a:txBody>
                    <a:bodyPr/>
                    <a:lstStyle/>
                    <a:p>
                      <a:pPr algn="ctr" hangingPunct="0">
                        <a:lnSpc>
                          <a:spcPct val="130000"/>
                        </a:lnSpc>
                        <a:spcAft>
                          <a:spcPts val="0"/>
                        </a:spcAft>
                        <a:tabLst>
                          <a:tab pos="594106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偶然</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94106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误差</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94106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质量测量不准、计数点间距测量不准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94106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多次测量求平均值</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03759">
                <a:tc vMerge="1">
                  <a:tcPr/>
                </a:tc>
                <a:tc>
                  <a:txBody>
                    <a:bodyPr/>
                    <a:lstStyle/>
                    <a:p>
                      <a:pPr algn="just" hangingPunct="0">
                        <a:lnSpc>
                          <a:spcPct val="130000"/>
                        </a:lnSpc>
                        <a:spcAft>
                          <a:spcPts val="0"/>
                        </a:spcAft>
                        <a:tabLst>
                          <a:tab pos="5941060" algn="l"/>
                        </a:tabLs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小车所受拉力测量不准</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941060" algn="l"/>
                        </a:tabLst>
                      </a:pP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准确平衡摩擦力</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941060" algn="l"/>
                        </a:tabLst>
                      </a:pP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使细绳和纸带平行于长木板</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90955">
                <a:tc vMerge="1">
                  <a:tcPr/>
                </a:tc>
                <a:tc>
                  <a:txBody>
                    <a:bodyPr/>
                    <a:lstStyle/>
                    <a:p>
                      <a:pPr algn="just" hangingPunct="0">
                        <a:lnSpc>
                          <a:spcPct val="130000"/>
                        </a:lnSpc>
                        <a:spcAft>
                          <a:spcPts val="0"/>
                        </a:spcAft>
                        <a:tabLst>
                          <a:tab pos="5941060" algn="l"/>
                        </a:tabLs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作图不准</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94106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使尽可能多的点落在直线上或均匀分布在直线两侧</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误差较大的点舍去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31166">
                <a:tc>
                  <a:txBody>
                    <a:bodyPr/>
                    <a:lstStyle/>
                    <a:p>
                      <a:pPr algn="ctr" hangingPunct="0">
                        <a:lnSpc>
                          <a:spcPct val="130000"/>
                        </a:lnSpc>
                        <a:spcAft>
                          <a:spcPts val="0"/>
                        </a:spcAft>
                        <a:tabLst>
                          <a:tab pos="594106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系统</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tabLst>
                          <a:tab pos="5941060"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误差</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tabLst>
                          <a:tab pos="5941060"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小盘和盘中槽码的总重力代替小车所受的拉力</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941060" algn="l"/>
                        </a:tabLs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使小盘和盘中槽码的总质量远小于小车和车上所加砝码的总质量</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177" marR="161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746120"/>
            <a:ext cx="11485848" cy="3900235"/>
          </a:xfrm>
        </p:spPr>
        <p:txBody>
          <a:bodyPr/>
          <a:lstStyle/>
          <a:p>
            <a:pPr hangingPunct="0">
              <a:spcAft>
                <a:spcPts val="0"/>
              </a:spcAft>
              <a:tabLst>
                <a:tab pos="594106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三种常见的误差情况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的上部发生了弯曲，是因为当小车所受拉力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较大时，不满足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小盘和槽码的质量</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远小于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小车的质量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轴有交点，说明当拉力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即不挂小盘和槽码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时，小车就具有了加速度，这是在平衡摩擦力时，长木板的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倾角过大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轴有交点，说明只有当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增大到某一定值时，小车才获得加速度，这是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没有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进行平衡摩擦力或平衡摩擦力</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不足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ef641h.jpg" descr="id:2147495509;FounderCES"/>
          <p:cNvPicPr/>
          <p:nvPr/>
        </p:nvPicPr>
        <p:blipFill>
          <a:blip r:embed="rId1"/>
          <a:stretch>
            <a:fillRect/>
          </a:stretch>
        </p:blipFill>
        <p:spPr>
          <a:xfrm>
            <a:off x="7103318" y="4283157"/>
            <a:ext cx="2664296" cy="226690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9042"/>
            <a:ext cx="11485848" cy="5008230"/>
          </a:xfrm>
          <a:solidFill>
            <a:srgbClr val="E3F2E7"/>
          </a:solidFill>
        </p:spPr>
        <p:txBody>
          <a:bodyPr/>
          <a:lstStyle/>
          <a:p>
            <a:pPr hangingPunct="0">
              <a:spcAft>
                <a:spcPts val="0"/>
              </a:spcAft>
              <a:tabLst>
                <a:tab pos="178879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注意事项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在平衡摩擦力时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不要把悬挂小盘和槽码的细线系在小车上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即不要给小车加任何牵引力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并要让小车拖着正在被打点的纸带运动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平衡了摩擦力后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后续实验不管是改变小盘和盘中槽码的总质量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还是改变小车和车上所加槽码的总质量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都不需要重新平衡摩擦力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安装器材时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要调整滑轮的高度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使拴小车的细绳与斜面平行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且应在平衡摩擦力之后连接小车和小盘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每条纸带必须在满足小车与车上所加槽码的总质量远大于小盘和盘中槽码总质量的条件下打出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只有如此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小盘和盘中槽码的总重力才可视为小车受到的拉力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95516;FounderCES"/>
          <p:cNvPicPr/>
          <p:nvPr/>
        </p:nvPicPr>
        <p:blipFill>
          <a:blip r:embed="rId1"/>
          <a:stretch>
            <a:fillRect/>
          </a:stretch>
        </p:blipFill>
        <p:spPr>
          <a:xfrm>
            <a:off x="550590" y="1031642"/>
            <a:ext cx="1630680" cy="33972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2785"/>
            <a:ext cx="11485848" cy="2792239"/>
          </a:xfrm>
          <a:solidFill>
            <a:srgbClr val="E3F2E7"/>
          </a:solidFill>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改变拉力和小车质量后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每次开始时小车应尽量靠近打点计时器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并应先接通电源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再释放小车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且应在小车到达滑轮前按住小车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作图像时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要使尽可能多的点落在所作直线上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不在直线上的点应尽可能对称分布在所作直线两侧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作图时两轴标度比例要选择适当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这样作图线时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可使坐标点间距不至于过密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误差会小些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各物理量要采用国际单位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1431925"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江苏南京开学联考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为探究物体质量一定时加速度与力的关系，某同学设计了如图所示的实验装置，其中小车和与小车固定连接的滑轮的总质量用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表示，钩码的总质量用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弹簧测力计可测出细线的拉力大小，则实验时一定要进行正确操作的是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将带滑轮的长木板右端垫高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以平衡摩擦力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用天平测出钩码的总质量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为减小误差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实验中一定要保证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远小于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小车放在长木板上任意位置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先通电源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后放小车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打出一条纸带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同时记录弹簧测力计的示数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1358;FounderCES"/>
          <p:cNvPicPr/>
          <p:nvPr/>
        </p:nvPicPr>
        <p:blipFill>
          <a:blip r:embed="rId1"/>
          <a:stretch>
            <a:fillRect/>
          </a:stretch>
        </p:blipFill>
        <p:spPr>
          <a:xfrm>
            <a:off x="360854" y="875610"/>
            <a:ext cx="1203325" cy="387350"/>
          </a:xfrm>
          <a:prstGeom prst="rect">
            <a:avLst/>
          </a:prstGeom>
        </p:spPr>
      </p:pic>
      <p:pic>
        <p:nvPicPr>
          <p:cNvPr id="4" name="as893.jpg" descr="id:2147495530;FounderCES"/>
          <p:cNvPicPr/>
          <p:nvPr/>
        </p:nvPicPr>
        <p:blipFill>
          <a:blip r:embed="rId2">
            <a:clrChange>
              <a:clrFrom>
                <a:srgbClr val="FFFFFE"/>
              </a:clrFrom>
              <a:clrTo>
                <a:srgbClr val="FFFFFE">
                  <a:alpha val="0"/>
                </a:srgbClr>
              </a:clrTo>
            </a:clrChange>
          </a:blip>
          <a:stretch>
            <a:fillRect/>
          </a:stretch>
        </p:blipFill>
        <p:spPr>
          <a:xfrm>
            <a:off x="6887294" y="2567339"/>
            <a:ext cx="4901565" cy="1880870"/>
          </a:xfrm>
          <a:prstGeom prst="rect">
            <a:avLst/>
          </a:prstGeom>
        </p:spPr>
      </p:pic>
      <p:sp>
        <p:nvSpPr>
          <p:cNvPr id="5" name="内容占位符 1"/>
          <p:cNvSpPr txBox="1"/>
          <p:nvPr/>
        </p:nvSpPr>
        <p:spPr bwMode="auto">
          <a:xfrm>
            <a:off x="360854" y="566728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93967;FounderCES"/>
          <p:cNvPicPr/>
          <p:nvPr/>
        </p:nvPicPr>
        <p:blipFill>
          <a:blip r:embed="rId3"/>
          <a:stretch>
            <a:fillRect/>
          </a:stretch>
        </p:blipFill>
        <p:spPr>
          <a:xfrm>
            <a:off x="430424" y="5829885"/>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3346237"/>
          </a:xfrm>
        </p:spPr>
        <p:txBody>
          <a:bodyPr/>
          <a:lstStyle/>
          <a:p>
            <a:pPr algn="dist" hangingPunct="0">
              <a:spcAft>
                <a:spcPts val="0"/>
              </a:spcAft>
              <a:tabLst>
                <a:tab pos="893445"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实验中是用弹簧测力计测量细线上的拉力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根据小车上所连接的动滑轮的作用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可知平衡摩擦力后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小车和与小车固定连接的滑轮所受到的合外力大小为弹簧测力计所测力的大小的两倍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而平衡摩擦力的方法是将带滑轮的长木板右端垫高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本实验中不需要测钩码的质量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因为通过弹簧测力计可直接读取细线拉力的大小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从而知道小车和与小车固定连接的滑轮所受到的合外力的大小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893445" algn="l"/>
                <a:tab pos="594042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3960;FounderCES"/>
          <p:cNvPicPr/>
          <p:nvPr/>
        </p:nvPicPr>
        <p:blipFill>
          <a:blip r:embed="rId1"/>
          <a:stretch>
            <a:fillRect/>
          </a:stretch>
        </p:blipFill>
        <p:spPr>
          <a:xfrm>
            <a:off x="433426" y="928650"/>
            <a:ext cx="835902" cy="297919"/>
          </a:xfrm>
          <a:prstGeom prst="rect">
            <a:avLst/>
          </a:prstGeom>
        </p:spPr>
      </p:pic>
      <p:pic>
        <p:nvPicPr>
          <p:cNvPr id="7" name="as893.jpg" descr="id:2147495530;FounderCES"/>
          <p:cNvPicPr/>
          <p:nvPr/>
        </p:nvPicPr>
        <p:blipFill>
          <a:blip r:embed="rId2">
            <a:clrChange>
              <a:clrFrom>
                <a:srgbClr val="FFFFFE"/>
              </a:clrFrom>
              <a:clrTo>
                <a:srgbClr val="FFFFFE">
                  <a:alpha val="0"/>
                </a:srgbClr>
              </a:clrTo>
            </a:clrChange>
          </a:blip>
          <a:stretch>
            <a:fillRect/>
          </a:stretch>
        </p:blipFill>
        <p:spPr>
          <a:xfrm>
            <a:off x="3790950" y="4072276"/>
            <a:ext cx="4901565" cy="188087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6454432" cy="2308324"/>
          </a:xfrm>
        </p:spPr>
        <p:txBody>
          <a:bodyPr/>
          <a:lstStyle/>
          <a:p>
            <a:pPr algn="dist" hangingPunct="0">
              <a:spcAft>
                <a:spcPts val="0"/>
              </a:spcAft>
              <a:tabLst>
                <a:tab pos="893445"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该实验装置没有测力仪器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那么就需要让钩码的重力来代替小车和与小车固定连接的滑轮所受到的合外力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而要让钩码的重力代替小车和与小车固定连接的滑轮所受到的合外力</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as893.jpg" descr="id:2147495530;FounderCES"/>
          <p:cNvPicPr/>
          <p:nvPr/>
        </p:nvPicPr>
        <p:blipFill>
          <a:blip r:embed="rId1">
            <a:clrChange>
              <a:clrFrom>
                <a:srgbClr val="FFFFFE"/>
              </a:clrFrom>
              <a:clrTo>
                <a:srgbClr val="FFFFFE">
                  <a:alpha val="0"/>
                </a:srgbClr>
              </a:clrTo>
            </a:clrChange>
          </a:blip>
          <a:stretch>
            <a:fillRect/>
          </a:stretch>
        </p:blipFill>
        <p:spPr>
          <a:xfrm>
            <a:off x="6815286" y="908720"/>
            <a:ext cx="4901565" cy="1880870"/>
          </a:xfrm>
          <a:prstGeom prst="rect">
            <a:avLst/>
          </a:prstGeom>
        </p:spPr>
      </p:pic>
      <p:sp>
        <p:nvSpPr>
          <p:cNvPr id="7" name="内容占位符 1"/>
          <p:cNvSpPr txBox="1"/>
          <p:nvPr/>
        </p:nvSpPr>
        <p:spPr bwMode="auto">
          <a:xfrm>
            <a:off x="406574" y="2934883"/>
            <a:ext cx="11494992" cy="345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893445" algn="l"/>
                <a:tab pos="594042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必须满足</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远小于</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但该实验中用到了弹簧测力计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可直接测得细线的拉力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从而知道小车和与小车固定连接的滑轮所受到的合外力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因此该实验不需要保证</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远小于</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为了节约纸带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同时获得足够多的数据点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实验开始前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小车要放在长木板上靠近打点计时器的位置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实验时还应先通电源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后放小车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打出一条纸带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同时记录弹簧测力计的示数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而该过程应重复几次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在打出的纸带中选择点迹清晰的一条纸带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9418863" y="2636912"/>
            <a:ext cx="864096" cy="648072"/>
          </a:xfrm>
          <a:prstGeom prst="rect">
            <a:avLst/>
          </a:prstGeom>
        </p:spPr>
      </p:pic>
      <p:pic>
        <p:nvPicPr>
          <p:cNvPr id="5" name="图片 4"/>
          <p:cNvPicPr>
            <a:picLocks noChangeAspect="1"/>
          </p:cNvPicPr>
          <p:nvPr/>
        </p:nvPicPr>
        <p:blipFill>
          <a:blip r:embed="rId1"/>
          <a:stretch>
            <a:fillRect/>
          </a:stretch>
        </p:blipFill>
        <p:spPr>
          <a:xfrm>
            <a:off x="8081349" y="2636912"/>
            <a:ext cx="864096" cy="64807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17961"/>
              </a:xfrm>
            </p:spPr>
            <p:txBody>
              <a:bodyPr/>
              <a:lstStyle/>
              <a:p>
                <a:pPr hangingPunct="0">
                  <a:spcAft>
                    <a:spcPts val="0"/>
                  </a:spcAft>
                  <a:tabLst>
                    <a:tab pos="1252220"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数据处理方法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得到加速度之比后，可以将其与所受力之比进行比较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小车质量不变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，或与小车质量之比进行比较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小盘与砝码总重力不变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，应满足</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𝑭</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17961"/>
              </a:xfrm>
              <a:blipFill rotWithShape="1">
                <a:blip r:embed="rId2"/>
                <a:stretch>
                  <a:fillRect l="-2" t="-24" r="1" b="19"/>
                </a:stretch>
              </a:blipFill>
            </p:spPr>
            <p:txBody>
              <a:bodyPr/>
              <a:lstStyle/>
              <a:p>
                <a:r>
                  <a:rPr lang="zh-CN" altLang="en-US">
                    <a:noFill/>
                  </a:rPr>
                  <a:t> </a:t>
                </a:r>
              </a:p>
            </p:txBody>
          </p:sp>
        </mc:Fallback>
      </mc:AlternateContent>
      <p:pic>
        <p:nvPicPr>
          <p:cNvPr id="4" name="要点2.eps" descr="id:2147491400;FounderCES"/>
          <p:cNvPicPr/>
          <p:nvPr/>
        </p:nvPicPr>
        <p:blipFill>
          <a:blip r:embed="rId3"/>
          <a:stretch>
            <a:fillRect/>
          </a:stretch>
        </p:blipFill>
        <p:spPr>
          <a:xfrm>
            <a:off x="360854" y="853702"/>
            <a:ext cx="1228725" cy="43116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20060"/>
              </a:xfrm>
            </p:spPr>
            <p:txBody>
              <a:bodyPr/>
              <a:lstStyle/>
              <a:p>
                <a:pPr>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为横坐标，以加速度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为纵坐标，根据数据描点作</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图像，如图甲所示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lnSpc>
                    <a:spcPct val="120000"/>
                  </a:lnSpc>
                  <a:spcAft>
                    <a:spcPts val="0"/>
                  </a:spcAft>
                  <a:tabLst>
                    <a:tab pos="594106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研究图像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性质及特点可得出结论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小车质量不变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为横坐标，加速度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为纵坐标描点作</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图像，如图乙所示，研究图像性质及特点可得出结论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小盘及砝码总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tabLst>
                    <a:tab pos="5941060"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20060"/>
              </a:xfrm>
              <a:blipFill rotWithShape="1">
                <a:blip r:embed="rId1"/>
                <a:stretch>
                  <a:fillRect l="-2" t="-21" r="1" b="21"/>
                </a:stretch>
              </a:blipFill>
            </p:spPr>
            <p:txBody>
              <a:bodyPr/>
              <a:lstStyle/>
              <a:p>
                <a:r>
                  <a:rPr lang="zh-CN" altLang="en-US">
                    <a:noFill/>
                  </a:rPr>
                  <a:t> </a:t>
                </a:r>
              </a:p>
            </p:txBody>
          </p:sp>
        </mc:Fallback>
      </mc:AlternateContent>
      <p:pic>
        <p:nvPicPr>
          <p:cNvPr id="3" name="cz319.jpg" descr="id:2147495558;FounderCES"/>
          <p:cNvPicPr/>
          <p:nvPr/>
        </p:nvPicPr>
        <p:blipFill>
          <a:blip r:embed="rId2"/>
          <a:stretch>
            <a:fillRect/>
          </a:stretch>
        </p:blipFill>
        <p:spPr>
          <a:xfrm>
            <a:off x="3790950" y="3501008"/>
            <a:ext cx="5034097" cy="2346073"/>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680" y="746125"/>
            <a:ext cx="11526520" cy="5661660"/>
          </a:xfrm>
          <a:solidFill>
            <a:srgbClr val="E3F2E7"/>
          </a:solidFill>
        </p:spPr>
        <p:txBody>
          <a:bodyPr>
            <a:noAutofit/>
          </a:bodyPr>
          <a:lstStyle/>
          <a:p>
            <a:pPr hangingPunct="0">
              <a:spcAft>
                <a:spcPts val="0"/>
              </a:spcAft>
              <a:tabLst>
                <a:tab pos="2157095" algn="l"/>
                <a:tab pos="5940425" algn="l"/>
              </a:tabLs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探究</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的关系实验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平衡摩擦力是一步重要的实验操作过程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操作不当会增大实验误差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常见情况如下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图甲中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大于零而小于某个值时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可知未平衡摩擦力或平衡摩擦力不够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斜面倾角偏小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图乙中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可知平衡摩擦力过度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斜面倾角偏大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图丙中图线的斜率减小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可知未满足钩码的质量远小于小车的质量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即所挂钩码的质量太大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1336;FounderCES"/>
          <p:cNvPicPr/>
          <p:nvPr/>
        </p:nvPicPr>
        <p:blipFill>
          <a:blip r:embed="rId1"/>
          <a:stretch>
            <a:fillRect/>
          </a:stretch>
        </p:blipFill>
        <p:spPr>
          <a:xfrm>
            <a:off x="380731" y="836712"/>
            <a:ext cx="1989937" cy="464755"/>
          </a:xfrm>
          <a:prstGeom prst="rect">
            <a:avLst/>
          </a:prstGeom>
        </p:spPr>
      </p:pic>
      <p:pic>
        <p:nvPicPr>
          <p:cNvPr id="5" name="CZ318a.eps" descr="id:2147495572;FounderCES"/>
          <p:cNvPicPr/>
          <p:nvPr/>
        </p:nvPicPr>
        <p:blipFill>
          <a:blip r:embed="rId2"/>
          <a:stretch>
            <a:fillRect/>
          </a:stretch>
        </p:blipFill>
        <p:spPr>
          <a:xfrm>
            <a:off x="3444082" y="4129455"/>
            <a:ext cx="5221099" cy="222463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684244"/>
          </a:xfrm>
        </p:spPr>
        <p:txBody>
          <a:bodyPr/>
          <a:lstStyle/>
          <a:p>
            <a:pPr hangingPunct="0">
              <a:spcAft>
                <a:spcPts val="0"/>
              </a:spcAft>
              <a:tabLst>
                <a:tab pos="14319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目的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探究加速度与力、质量的关系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学习用控制变量法探索物理规律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点1.eps" descr="id:2147493875;FounderCES"/>
          <p:cNvPicPr/>
          <p:nvPr/>
        </p:nvPicPr>
        <p:blipFill>
          <a:blip r:embed="rId1"/>
          <a:stretch>
            <a:fillRect/>
          </a:stretch>
        </p:blipFill>
        <p:spPr>
          <a:xfrm>
            <a:off x="394255" y="1647095"/>
            <a:ext cx="1236455" cy="341745"/>
          </a:xfrm>
          <a:prstGeom prst="rect">
            <a:avLst/>
          </a:prstGeom>
        </p:spPr>
      </p:pic>
      <p:pic>
        <p:nvPicPr>
          <p:cNvPr id="7" name="24知识过.eps" descr="id:2147493868;FounderCES"/>
          <p:cNvPicPr/>
          <p:nvPr/>
        </p:nvPicPr>
        <p:blipFill>
          <a:blip r:embed="rId2"/>
          <a:stretch>
            <a:fillRect/>
          </a:stretch>
        </p:blipFill>
        <p:spPr>
          <a:xfrm>
            <a:off x="2494806" y="770554"/>
            <a:ext cx="6966049" cy="60134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1252220" algn="l"/>
                <a:tab pos="5940425"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天津南开区期末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某实验小组利用如图甲所示的装置探究加速度与力、质量的关系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把木板的一侧垫高，调节木板的倾斜角度，使木块在不受牵引力时能拖动纸带沿木板匀速运动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此处采用的科学方法是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理想模型法</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阻力补偿法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等效替代法</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控制变量法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2.eps" descr="id:2147491437;FounderCES"/>
          <p:cNvPicPr/>
          <p:nvPr/>
        </p:nvPicPr>
        <p:blipFill>
          <a:blip r:embed="rId1"/>
          <a:stretch>
            <a:fillRect/>
          </a:stretch>
        </p:blipFill>
        <p:spPr>
          <a:xfrm>
            <a:off x="389652" y="875610"/>
            <a:ext cx="1203325" cy="387350"/>
          </a:xfrm>
          <a:prstGeom prst="rect">
            <a:avLst/>
          </a:prstGeom>
        </p:spPr>
      </p:pic>
      <p:pic>
        <p:nvPicPr>
          <p:cNvPr id="5" name="ef645h.jpg" descr="id:2147495586;FounderCES"/>
          <p:cNvPicPr/>
          <p:nvPr/>
        </p:nvPicPr>
        <p:blipFill>
          <a:blip r:embed="rId2"/>
          <a:stretch>
            <a:fillRect/>
          </a:stretch>
        </p:blipFill>
        <p:spPr>
          <a:xfrm>
            <a:off x="4367015" y="3140968"/>
            <a:ext cx="5472608" cy="2387247"/>
          </a:xfrm>
          <a:prstGeom prst="rect">
            <a:avLst/>
          </a:prstGeom>
        </p:spPr>
      </p:pic>
      <p:sp>
        <p:nvSpPr>
          <p:cNvPr id="6" name="矩形 5"/>
          <p:cNvSpPr/>
          <p:nvPr/>
        </p:nvSpPr>
        <p:spPr>
          <a:xfrm>
            <a:off x="6599262" y="5157192"/>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dirty="0">
              <a:solidFill>
                <a:srgbClr val="000000"/>
              </a:solidFill>
              <a:cs typeface="Times New Roman" panose="02020603050405020304" pitchFamily="18" charset="0"/>
            </a:endParaRPr>
          </a:p>
        </p:txBody>
      </p:sp>
      <p:sp>
        <p:nvSpPr>
          <p:cNvPr id="7" name="内容占位符 1"/>
          <p:cNvSpPr txBox="1"/>
          <p:nvPr/>
        </p:nvSpPr>
        <p:spPr bwMode="auto">
          <a:xfrm>
            <a:off x="360854" y="508518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答案.eps" descr="id:2147493967;FounderCES"/>
          <p:cNvPicPr/>
          <p:nvPr/>
        </p:nvPicPr>
        <p:blipFill>
          <a:blip r:embed="rId3"/>
          <a:stretch>
            <a:fillRect/>
          </a:stretch>
        </p:blipFill>
        <p:spPr>
          <a:xfrm>
            <a:off x="430424" y="5247785"/>
            <a:ext cx="842082" cy="299992"/>
          </a:xfrm>
          <a:prstGeom prst="rect">
            <a:avLst/>
          </a:prstGeom>
        </p:spPr>
      </p:pic>
      <p:sp>
        <p:nvSpPr>
          <p:cNvPr id="9" name="内容占位符 1"/>
          <p:cNvSpPr txBox="1"/>
          <p:nvPr/>
        </p:nvSpPr>
        <p:spPr bwMode="auto">
          <a:xfrm>
            <a:off x="360854" y="558924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把木板的一侧垫高</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调节木板的倾斜角度</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使木块在不受牵引力时能拖动纸带沿木板匀速运动</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此处采用的科学方法是阻力补偿法</a:t>
            </a:r>
            <a:r>
              <a:rPr lang="en-US" altLang="zh-CN" b="1" smtClean="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000000"/>
                </a:solidFill>
                <a:latin typeface="Times New Roman" panose="02020603050405020304" pitchFamily="18" charset="0"/>
                <a:ea typeface="宋体" panose="02010600030101010101" pitchFamily="2" charset="-122"/>
              </a:rPr>
              <a:t>B</a:t>
            </a:r>
            <a:r>
              <a:rPr lang="en-US" altLang="zh-CN" b="1" smtClean="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10" name="24解析.eps" descr="id:2147495607;FounderCES"/>
          <p:cNvPicPr/>
          <p:nvPr/>
        </p:nvPicPr>
        <p:blipFill>
          <a:blip r:embed="rId4"/>
          <a:stretch>
            <a:fillRect/>
          </a:stretch>
        </p:blipFill>
        <p:spPr>
          <a:xfrm>
            <a:off x="428887" y="5761779"/>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40060"/>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下列做法正确的是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en-US" altLang="zh-CN" sz="105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先放开木块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再接通打点计时器的电源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为使砝码桶及桶内砝码的总重力在数值上近似等于木块运动时受到的拉力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应满足的条件是砝码桶及桶内砝码的总质量远大于木块和木块上砝码的总质量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调节滑轮的高度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使牵引木块的细绳与长木板保持平行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通过增减木块上的砝码改变质量时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需要重新调节木板的倾斜角度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45h.jpg" descr="id:2147495586;FounderCES"/>
          <p:cNvPicPr/>
          <p:nvPr/>
        </p:nvPicPr>
        <p:blipFill>
          <a:blip r:embed="rId1"/>
          <a:stretch>
            <a:fillRect/>
          </a:stretch>
        </p:blipFill>
        <p:spPr>
          <a:xfrm>
            <a:off x="3808803" y="1340768"/>
            <a:ext cx="4284774" cy="1869094"/>
          </a:xfrm>
          <a:prstGeom prst="rect">
            <a:avLst/>
          </a:prstGeom>
        </p:spPr>
      </p:pic>
      <p:sp>
        <p:nvSpPr>
          <p:cNvPr id="4" name="矩形 3"/>
          <p:cNvSpPr/>
          <p:nvPr/>
        </p:nvSpPr>
        <p:spPr>
          <a:xfrm>
            <a:off x="5375126" y="3194839"/>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58615"/>
            <a:ext cx="11485848" cy="3969385"/>
          </a:xfrm>
        </p:spPr>
        <p:txBody>
          <a:bodyPr/>
          <a:lstStyle/>
          <a:p>
            <a:pPr>
              <a:tabLst>
                <a:tab pos="893445" algn="l"/>
                <a:tab pos="5645150" algn="l"/>
                <a:tab pos="986155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为了充分利用纸带</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应先接通打点计时器的电源</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再放开木块</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为使砝码桶及桶内砝码的总重力在数值上近似等于木块运动时受到的拉力</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应满足的条件是砝码桶及桶内砝码的总质量远小于木块和木块上砝码的总质量</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为了使木块运动过程受到的细绳拉力恒定不变</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应调节滑轮的高度</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使牵引木块的细绳与长木板保持平行</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平衡摩擦力时有</a:t>
            </a:r>
            <a:r>
              <a:rPr lang="en-US" altLang="zh-CN" b="1" i="1" dirty="0" err="1">
                <a:solidFill>
                  <a:srgbClr val="000000"/>
                </a:solidFill>
                <a:latin typeface="Times New Roman" panose="02020603050405020304" pitchFamily="18" charset="0"/>
                <a:ea typeface="宋体" panose="02010600030101010101" pitchFamily="2" charset="-122"/>
              </a:rPr>
              <a:t>Mg</a:t>
            </a:r>
            <a:r>
              <a:rPr lang="en-US" altLang="zh-CN" b="1" dirty="0" err="1">
                <a:solidFill>
                  <a:srgbClr val="000000"/>
                </a:solidFill>
                <a:latin typeface="Times New Roman" panose="02020603050405020304" pitchFamily="18" charset="0"/>
                <a:ea typeface="宋体" panose="02010600030101010101" pitchFamily="2" charset="-122"/>
              </a:rPr>
              <a:t>sin </a:t>
            </a:r>
            <a:r>
              <a:rPr lang="en-US" altLang="zh-CN" b="1" i="1" dirty="0" err="1">
                <a:solidFill>
                  <a:srgbClr val="000000"/>
                </a:solidFill>
                <a:latin typeface="Times New Roman" panose="02020603050405020304" pitchFamily="18" charset="0"/>
                <a:ea typeface="宋体" panose="02010600030101010101" pitchFamily="2" charset="-122"/>
              </a:rPr>
              <a:t>θ</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rPr>
              <a:t>μMg</a:t>
            </a:r>
            <a:r>
              <a:rPr lang="en-US" altLang="zh-CN" b="1" dirty="0" err="1">
                <a:solidFill>
                  <a:srgbClr val="000000"/>
                </a:solidFill>
                <a:latin typeface="Times New Roman" panose="02020603050405020304" pitchFamily="18" charset="0"/>
                <a:ea typeface="宋体" panose="02010600030101010101" pitchFamily="2" charset="-122"/>
              </a:rPr>
              <a:t>cos </a:t>
            </a:r>
            <a:r>
              <a:rPr lang="en-US" altLang="zh-CN" b="1" i="1" dirty="0" err="1">
                <a:solidFill>
                  <a:srgbClr val="000000"/>
                </a:solidFill>
                <a:latin typeface="Times New Roman" panose="02020603050405020304" pitchFamily="18" charset="0"/>
                <a:ea typeface="宋体" panose="02010600030101010101" pitchFamily="2" charset="-122"/>
              </a:rPr>
              <a:t>θ</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dirty="0" err="1">
                <a:solidFill>
                  <a:srgbClr val="000000"/>
                </a:solidFill>
                <a:latin typeface="Times New Roman" panose="02020603050405020304" pitchFamily="18" charset="0"/>
                <a:ea typeface="宋体" panose="02010600030101010101" pitchFamily="2" charset="-122"/>
              </a:rPr>
              <a:t>tan </a:t>
            </a:r>
            <a:r>
              <a:rPr lang="en-US" altLang="zh-CN" b="1" i="1" dirty="0" err="1">
                <a:solidFill>
                  <a:srgbClr val="000000"/>
                </a:solidFill>
                <a:latin typeface="Times New Roman" panose="02020603050405020304" pitchFamily="18" charset="0"/>
                <a:ea typeface="宋体" panose="02010600030101010101" pitchFamily="2" charset="-122"/>
              </a:rPr>
              <a:t>θ</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μ</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可知通过增减木块上的砝码改变质量时</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不需要重新调节木板的倾斜角度</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p:pic>
        <p:nvPicPr>
          <p:cNvPr id="3" name="24解析.eps" descr="id:2147495607;FounderCES"/>
          <p:cNvPicPr/>
          <p:nvPr/>
        </p:nvPicPr>
        <p:blipFill>
          <a:blip r:embed="rId1"/>
          <a:stretch>
            <a:fillRect/>
          </a:stretch>
        </p:blipFill>
        <p:spPr>
          <a:xfrm>
            <a:off x="468643" y="2931154"/>
            <a:ext cx="840740" cy="299720"/>
          </a:xfrm>
          <a:prstGeom prst="rect">
            <a:avLst/>
          </a:prstGeom>
        </p:spPr>
      </p:pic>
      <p:pic>
        <p:nvPicPr>
          <p:cNvPr id="4" name="ef645h.jpg" descr="id:2147495586;FounderCES"/>
          <p:cNvPicPr/>
          <p:nvPr/>
        </p:nvPicPr>
        <p:blipFill>
          <a:blip r:embed="rId2"/>
          <a:stretch>
            <a:fillRect/>
          </a:stretch>
        </p:blipFill>
        <p:spPr>
          <a:xfrm>
            <a:off x="4078982" y="797796"/>
            <a:ext cx="3895249" cy="1699176"/>
          </a:xfrm>
          <a:prstGeom prst="rect">
            <a:avLst/>
          </a:prstGeom>
        </p:spPr>
      </p:pic>
      <p:sp>
        <p:nvSpPr>
          <p:cNvPr id="5" name="矩形 4"/>
          <p:cNvSpPr/>
          <p:nvPr/>
        </p:nvSpPr>
        <p:spPr>
          <a:xfrm>
            <a:off x="5735166" y="2390532"/>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dirty="0">
              <a:solidFill>
                <a:srgbClr val="000000"/>
              </a:solidFill>
              <a:cs typeface="Times New Roman" panose="02020603050405020304" pitchFamily="18" charset="0"/>
            </a:endParaRPr>
          </a:p>
        </p:txBody>
      </p:sp>
      <p:sp>
        <p:nvSpPr>
          <p:cNvPr id="6" name="内容占位符 1"/>
          <p:cNvSpPr txBox="1"/>
          <p:nvPr/>
        </p:nvSpPr>
        <p:spPr bwMode="auto">
          <a:xfrm>
            <a:off x="360854" y="692696"/>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3967;FounderCES"/>
          <p:cNvPicPr/>
          <p:nvPr/>
        </p:nvPicPr>
        <p:blipFill>
          <a:blip r:embed="rId3"/>
          <a:stretch>
            <a:fillRect/>
          </a:stretch>
        </p:blipFill>
        <p:spPr>
          <a:xfrm>
            <a:off x="475723" y="868479"/>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如图乙所示是一次记录木块运动情况的纸带，图中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为相邻的计数点，相邻计数点间还有四个点未画出，打点计时器的工作频率为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Hz</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根据纸带可以计算木块在打下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点时的瞬时速度</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，木块的加速度大小为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结果均保留两位有效数字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46h.jpg" descr="id:2147495593;FounderCES"/>
          <p:cNvPicPr/>
          <p:nvPr/>
        </p:nvPicPr>
        <p:blipFill>
          <a:blip r:embed="rId1"/>
          <a:stretch>
            <a:fillRect/>
          </a:stretch>
        </p:blipFill>
        <p:spPr>
          <a:xfrm>
            <a:off x="2627659" y="2996952"/>
            <a:ext cx="6563891" cy="1426532"/>
          </a:xfrm>
          <a:prstGeom prst="rect">
            <a:avLst/>
          </a:prstGeom>
        </p:spPr>
      </p:pic>
      <p:sp>
        <p:nvSpPr>
          <p:cNvPr id="5" name="矩形 4"/>
          <p:cNvSpPr/>
          <p:nvPr/>
        </p:nvSpPr>
        <p:spPr>
          <a:xfrm>
            <a:off x="5847390" y="4438853"/>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
        <p:nvSpPr>
          <p:cNvPr id="6" name="内容占位符 1"/>
          <p:cNvSpPr txBox="1"/>
          <p:nvPr/>
        </p:nvSpPr>
        <p:spPr bwMode="auto">
          <a:xfrm>
            <a:off x="360854" y="4941168"/>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0.36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0.50</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3967;FounderCES"/>
          <p:cNvPicPr/>
          <p:nvPr/>
        </p:nvPicPr>
        <p:blipFill>
          <a:blip r:embed="rId2"/>
          <a:stretch>
            <a:fillRect/>
          </a:stretch>
        </p:blipFill>
        <p:spPr>
          <a:xfrm>
            <a:off x="430424" y="5103769"/>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61335"/>
              </a:xfrm>
            </p:spPr>
            <p:txBody>
              <a:bodyPr/>
              <a:lstStyle/>
              <a:p>
                <a:pPr algn="dist">
                  <a:tabLst>
                    <a:tab pos="1073150" algn="l"/>
                    <a:tab pos="5645150" algn="l"/>
                    <a:tab pos="9861550"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相邻</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计数点间还有四个点未画出</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则相邻计数点的时间间隔为</a:t>
                </a:r>
                <a:r>
                  <a:rPr lang="en-US" altLang="zh-CN" b="1" i="1" dirty="0">
                    <a:solidFill>
                      <a:srgbClr val="000000"/>
                    </a:solidFill>
                    <a:latin typeface="Times New Roman" panose="02020603050405020304" pitchFamily="18" charset="0"/>
                    <a:ea typeface="宋体" panose="02010600030101010101" pitchFamily="2" charset="-122"/>
                  </a:rPr>
                  <a:t>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5</a:t>
                </a:r>
                <a:r>
                  <a:rPr lang="en-US" altLang="zh-CN" b="1" dirty="0" smtClean="0">
                    <a:solidFill>
                      <a:srgbClr val="000000"/>
                    </a:solidFill>
                    <a:latin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rPr>
                  <a:t>0.02 s</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0.1 s</a:t>
                </a:r>
                <a:r>
                  <a:rPr lang="zh-CN" altLang="zh-CN" b="1" dirty="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木块在打下</a:t>
                </a:r>
                <a:r>
                  <a:rPr lang="en-US" altLang="zh-CN" b="1" i="1" dirty="0">
                    <a:solidFill>
                      <a:srgbClr val="000000"/>
                    </a:solidFill>
                    <a:latin typeface="Times New Roman" panose="02020603050405020304" pitchFamily="18" charset="0"/>
                    <a:ea typeface="宋体" panose="02010600030101010101" pitchFamily="2" charset="-122"/>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点时的瞬时速度为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rPr>
                  <a:t>F</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𝑬𝑮</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𝟑𝟗</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𝟖𝟕</m:t>
                        </m:r>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dirty="0" smtClean="0">
                    <a:solidFill>
                      <a:srgbClr val="000000"/>
                    </a:solidFill>
                    <a:latin typeface="Times New Roman" panose="02020603050405020304" pitchFamily="18" charset="0"/>
                    <a:ea typeface="宋体" panose="02010600030101010101" pitchFamily="2" charset="-122"/>
                  </a:rPr>
                  <a:t> m/s</a:t>
                </a:r>
                <a:r>
                  <a:rPr lang="en-US" altLang="zh-CN" b="1" dirty="0">
                    <a:solidFill>
                      <a:srgbClr val="000000"/>
                    </a:solidFill>
                    <a:latin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rPr>
                  <a:t>0.36 m/s</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逐差法可得木块的加速度大小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dirty="0" smtClean="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𝑫𝑮</m:t>
                            </m:r>
                          </m:sub>
                        </m:sSub>
                        <m:r>
                          <a:rPr lang="en-US" altLang="zh-CN" b="1" i="1">
                            <a:solidFill>
                              <a:srgbClr val="000000"/>
                            </a:solidFill>
                            <a:latin typeface="Cambria Math" panose="02040503050406030204" pitchFamily="18" charset="0"/>
                            <a:ea typeface="宋体" panose="02010600030101010101" pitchFamily="2" charset="-122"/>
                          </a:rPr>
                          <m:t>−</m:t>
                        </m:r>
                        <m:sSub>
                          <m:sSubPr>
                            <m:ctrlPr>
                              <a:rPr lang="zh-CN" altLang="zh-CN" b="1" i="1">
                                <a:solidFill>
                                  <a:srgbClr val="000000"/>
                                </a:solidFill>
                                <a:latin typeface="Cambria Math" panose="02040503050406030204" pitchFamily="18" charset="0"/>
                                <a:ea typeface="Cambria Math" panose="020405030504060302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𝑨𝑫</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sSup>
                          <m:sSupPr>
                            <m:ctrlPr>
                              <a:rPr lang="zh-CN" altLang="zh-CN" b="1" i="1">
                                <a:solidFill>
                                  <a:srgbClr val="000000"/>
                                </a:solidFill>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smtClean="0">
                    <a:solidFill>
                      <a:srgbClr val="000000"/>
                    </a:solidFill>
                    <a:ea typeface="宋体" panose="02010600030101010101" pitchFamily="2" charset="-122"/>
                    <a:cs typeface="Times New Roman" panose="02020603050405020304" pitchFamily="18" charset="0"/>
                    <a:sym typeface="+mn-ea"/>
                  </a:rPr>
                  <a:t>＝</a:t>
                </a:r>
                <a:endParaRPr lang="en-US" altLang="zh-CN" b="1" dirty="0" smtClean="0">
                  <a:solidFill>
                    <a:srgbClr val="000000"/>
                  </a:solidFill>
                  <a:ea typeface="宋体" panose="02010600030101010101" pitchFamily="2" charset="-122"/>
                  <a:cs typeface="Times New Roman" panose="02020603050405020304" pitchFamily="18" charset="0"/>
                </a:endParaRPr>
              </a:p>
              <a:p>
                <a:pPr algn="just">
                  <a:lnSpc>
                    <a:spcPct val="120000"/>
                  </a:lnSpc>
                  <a:tabLst>
                    <a:tab pos="1073150" algn="l"/>
                    <a:tab pos="5645150" algn="l"/>
                    <a:tab pos="9861550" algn="l"/>
                  </a:tabLst>
                </a:pPr>
                <a:r>
                  <a:rPr lang="en-US" altLang="zh-CN" b="1" dirty="0" smtClean="0">
                    <a:solidFill>
                      <a:srgbClr val="000000"/>
                    </a:solidFill>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rPr>
                        </m:ctrlPr>
                      </m:fPr>
                      <m:num>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𝟑𝟗</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𝟖𝟕</m:t>
                        </m:r>
                        <m:r>
                          <a:rPr lang="en-US" altLang="zh-CN" b="1" i="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r>
                          <a:rPr lang="en-US" altLang="zh-CN" b="1" i="1">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𝟗𝟎</m:t>
                        </m:r>
                        <m:r>
                          <a:rPr lang="en-US" altLang="zh-CN" b="1" i="1" smtClean="0">
                            <a:solidFill>
                              <a:srgbClr val="000000"/>
                            </a:solidFill>
                            <a:latin typeface="Cambria Math" panose="02040503050406030204" pitchFamily="18" charset="0"/>
                            <a:ea typeface="宋体" panose="02010600030101010101" pitchFamily="2" charset="-122"/>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𝟑𝟖</m:t>
                        </m:r>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dirty="0" smtClean="0">
                    <a:solidFill>
                      <a:srgbClr val="000000"/>
                    </a:solidFill>
                    <a:latin typeface="Times New Roman" panose="02020603050405020304" pitchFamily="18" charset="0"/>
                    <a:ea typeface="宋体" panose="02010600030101010101" pitchFamily="2" charset="-122"/>
                  </a:rPr>
                  <a:t> m/s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0.50 m/s</a:t>
                </a:r>
                <a:r>
                  <a:rPr lang="en-US" altLang="zh-CN" b="1" baseline="30000" dirty="0" smtClean="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endParaRPr lang="zh-CN" altLang="en-US" dirty="0"/>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61335"/>
              </a:xfrm>
              <a:blipFill rotWithShape="1">
                <a:blip r:embed="rId1"/>
                <a:stretch>
                  <a:fillRect l="-2" t="-21" r="1" b="21"/>
                </a:stretch>
              </a:blipFill>
            </p:spPr>
            <p:txBody>
              <a:bodyPr/>
              <a:lstStyle/>
              <a:p>
                <a:r>
                  <a:rPr lang="zh-CN" altLang="en-US">
                    <a:noFill/>
                  </a:rPr>
                  <a:t> </a:t>
                </a:r>
              </a:p>
            </p:txBody>
          </p:sp>
        </mc:Fallback>
      </mc:AlternateContent>
      <p:pic>
        <p:nvPicPr>
          <p:cNvPr id="3" name="24解析.eps" descr="id:2147495607;FounderCES"/>
          <p:cNvPicPr/>
          <p:nvPr/>
        </p:nvPicPr>
        <p:blipFill>
          <a:blip r:embed="rId2"/>
          <a:stretch>
            <a:fillRect/>
          </a:stretch>
        </p:blipFill>
        <p:spPr>
          <a:xfrm>
            <a:off x="468643" y="918659"/>
            <a:ext cx="840740" cy="299720"/>
          </a:xfrm>
          <a:prstGeom prst="rect">
            <a:avLst/>
          </a:prstGeom>
        </p:spPr>
      </p:pic>
      <p:pic>
        <p:nvPicPr>
          <p:cNvPr id="4" name="ef646h.jpg" descr="id:2147495593;FounderCES"/>
          <p:cNvPicPr/>
          <p:nvPr/>
        </p:nvPicPr>
        <p:blipFill>
          <a:blip r:embed="rId3"/>
          <a:stretch>
            <a:fillRect/>
          </a:stretch>
        </p:blipFill>
        <p:spPr>
          <a:xfrm>
            <a:off x="2627659" y="3932044"/>
            <a:ext cx="6563891" cy="1426532"/>
          </a:xfrm>
          <a:prstGeom prst="rect">
            <a:avLst/>
          </a:prstGeom>
        </p:spPr>
      </p:pic>
      <p:sp>
        <p:nvSpPr>
          <p:cNvPr id="5" name="矩形 4"/>
          <p:cNvSpPr/>
          <p:nvPr/>
        </p:nvSpPr>
        <p:spPr>
          <a:xfrm>
            <a:off x="5847390" y="5373945"/>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69385"/>
          </a:xfrm>
        </p:spPr>
        <p:txBody>
          <a:bodyPr/>
          <a:lstStyle/>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实验时改变砝码桶内砝码的质量，分别测量木块在不同外力作用下的加速度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根据测得的多组数据画出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关系图像如图丙所示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此图像的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段明显偏离直线，造成此现象的主要原因可能是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木块与长木板之间存在摩擦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长木板的倾斜角度过大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所用木块的质量过大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所挂的砝码桶及桶内砝码的总质量过大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ef647h.jpg" descr="id:2147495600;FounderCES"/>
          <p:cNvPicPr/>
          <p:nvPr/>
        </p:nvPicPr>
        <p:blipFill>
          <a:blip r:embed="rId1"/>
          <a:stretch>
            <a:fillRect/>
          </a:stretch>
        </p:blipFill>
        <p:spPr>
          <a:xfrm>
            <a:off x="7679382" y="2060848"/>
            <a:ext cx="3205864" cy="2376264"/>
          </a:xfrm>
          <a:prstGeom prst="rect">
            <a:avLst/>
          </a:prstGeom>
        </p:spPr>
      </p:pic>
      <p:sp>
        <p:nvSpPr>
          <p:cNvPr id="8" name="矩形 7"/>
          <p:cNvSpPr/>
          <p:nvPr/>
        </p:nvSpPr>
        <p:spPr>
          <a:xfrm>
            <a:off x="8903518" y="4323189"/>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丙</a:t>
            </a:r>
            <a:endParaRPr lang="zh-CN" altLang="zh-CN" sz="1050" dirty="0">
              <a:solidFill>
                <a:srgbClr val="000000"/>
              </a:solidFill>
              <a:cs typeface="Times New Roman" panose="02020603050405020304" pitchFamily="18" charset="0"/>
            </a:endParaRPr>
          </a:p>
        </p:txBody>
      </p:sp>
      <p:sp>
        <p:nvSpPr>
          <p:cNvPr id="10" name="内容占位符 1"/>
          <p:cNvSpPr txBox="1"/>
          <p:nvPr/>
        </p:nvSpPr>
        <p:spPr bwMode="auto">
          <a:xfrm>
            <a:off x="360854" y="4591067"/>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24答案.eps" descr="id:2147493967;FounderCES"/>
          <p:cNvPicPr/>
          <p:nvPr/>
        </p:nvPicPr>
        <p:blipFill>
          <a:blip r:embed="rId2"/>
          <a:stretch>
            <a:fillRect/>
          </a:stretch>
        </p:blipFill>
        <p:spPr>
          <a:xfrm>
            <a:off x="430424" y="4753668"/>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23235"/>
              </a:xfrm>
            </p:spPr>
            <p:txBody>
              <a:bodyPr/>
              <a:lstStyle/>
              <a:p>
                <a:pPr algn="dist" hangingPunct="0">
                  <a:spcAft>
                    <a:spcPts val="0"/>
                  </a:spcAft>
                  <a:tabLst>
                    <a:tab pos="984250" algn="l"/>
                    <a:tab pos="594042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以木块为对象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以砝码桶及桶内砝码为</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20000"/>
                  </a:lnSpc>
                  <a:spcAft>
                    <a:spcPts val="0"/>
                  </a:spcAft>
                  <a:tabLst>
                    <a:tab pos="984250"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g</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当满足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图像的斜率近似等于</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当所挂的砝码桶及桶内砝码的总质量过大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984250"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图像的斜率随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明显减小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则图像的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段明显偏离直线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23235"/>
              </a:xfrm>
              <a:blipFill rotWithShape="1">
                <a:blip r:embed="rId1"/>
                <a:stretch>
                  <a:fillRect l="-2" t="-21" r="1" b="21"/>
                </a:stretch>
              </a:blipFill>
            </p:spPr>
            <p:txBody>
              <a:bodyPr/>
              <a:lstStyle/>
              <a:p>
                <a:r>
                  <a:rPr lang="zh-CN" altLang="en-US">
                    <a:noFill/>
                  </a:rPr>
                  <a:t> </a:t>
                </a:r>
              </a:p>
            </p:txBody>
          </p:sp>
        </mc:Fallback>
      </mc:AlternateContent>
      <p:pic>
        <p:nvPicPr>
          <p:cNvPr id="3" name="24解析.eps" descr="id:2147495607;FounderCES"/>
          <p:cNvPicPr/>
          <p:nvPr/>
        </p:nvPicPr>
        <p:blipFill>
          <a:blip r:embed="rId2"/>
          <a:stretch>
            <a:fillRect/>
          </a:stretch>
        </p:blipFill>
        <p:spPr>
          <a:xfrm>
            <a:off x="468643" y="918659"/>
            <a:ext cx="840740" cy="299720"/>
          </a:xfrm>
          <a:prstGeom prst="rect">
            <a:avLst/>
          </a:prstGeom>
        </p:spPr>
      </p:pic>
      <p:pic>
        <p:nvPicPr>
          <p:cNvPr id="4" name="ef647h.jpg" descr="id:2147495600;FounderCES"/>
          <p:cNvPicPr/>
          <p:nvPr/>
        </p:nvPicPr>
        <p:blipFill>
          <a:blip r:embed="rId3"/>
          <a:stretch>
            <a:fillRect/>
          </a:stretch>
        </p:blipFill>
        <p:spPr>
          <a:xfrm>
            <a:off x="4295006" y="3616166"/>
            <a:ext cx="3205864" cy="2376264"/>
          </a:xfrm>
          <a:prstGeom prst="rect">
            <a:avLst/>
          </a:prstGeom>
        </p:spPr>
      </p:pic>
      <p:sp>
        <p:nvSpPr>
          <p:cNvPr id="5" name="矩形 4"/>
          <p:cNvSpPr/>
          <p:nvPr/>
        </p:nvSpPr>
        <p:spPr>
          <a:xfrm>
            <a:off x="5519142" y="5878507"/>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14319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拓展与创新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利用弹簧测力计或力传感器测量合外力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加速度可由纸带上的点计算得出，合外力可由力传感器或弹簧测力计直接或间接测出，从而判断加速度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与合外力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此方案不需要满足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远小于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的条件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5621;FounderCES"/>
          <p:cNvPicPr/>
          <p:nvPr/>
        </p:nvPicPr>
        <p:blipFill>
          <a:blip r:embed="rId1"/>
          <a:stretch>
            <a:fillRect/>
          </a:stretch>
        </p:blipFill>
        <p:spPr>
          <a:xfrm>
            <a:off x="478582" y="836712"/>
            <a:ext cx="1228725" cy="431165"/>
          </a:xfrm>
          <a:prstGeom prst="rect">
            <a:avLst/>
          </a:prstGeom>
        </p:spPr>
      </p:pic>
      <p:pic>
        <p:nvPicPr>
          <p:cNvPr id="4" name="ef648h.jpg" descr="id:2147495628;FounderCES"/>
          <p:cNvPicPr/>
          <p:nvPr/>
        </p:nvPicPr>
        <p:blipFill>
          <a:blip r:embed="rId2"/>
          <a:stretch>
            <a:fillRect/>
          </a:stretch>
        </p:blipFill>
        <p:spPr>
          <a:xfrm>
            <a:off x="3115446" y="3140968"/>
            <a:ext cx="5976664" cy="2618544"/>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用气垫导轨替代长木板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利用光电门测加速度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利用气垫导轨替代长木板做实验时，由于滑块与气垫导轨之间的摩擦力极小，故不需要进行阻力补偿，实验装置如图所示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49h.jpg" descr="id:2147495635;FounderCES"/>
          <p:cNvPicPr/>
          <p:nvPr/>
        </p:nvPicPr>
        <p:blipFill>
          <a:blip r:embed="rId1"/>
          <a:stretch>
            <a:fillRect/>
          </a:stretch>
        </p:blipFill>
        <p:spPr>
          <a:xfrm>
            <a:off x="3286894" y="2708920"/>
            <a:ext cx="5752465" cy="323977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通过位移之比测量加速度之比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941060"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将两个相同的小车放在光滑水平板上，前端各系一条细线，细线的另一端跨过定滑轮各挂一个小盘，盘中可放重物，如图甲所示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使盘和盘中重物的总质量始终远小于小车与车中重物的总质量，则小车受到的拉力近似等于盘和盘中重物的总重力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50h.jpg" descr="id:2147495642;FounderCES"/>
          <p:cNvPicPr/>
          <p:nvPr/>
        </p:nvPicPr>
        <p:blipFill>
          <a:blip r:embed="rId1"/>
          <a:stretch>
            <a:fillRect/>
          </a:stretch>
        </p:blipFill>
        <p:spPr>
          <a:xfrm>
            <a:off x="3280885" y="3212976"/>
            <a:ext cx="5645785" cy="2258695"/>
          </a:xfrm>
          <a:prstGeom prst="rect">
            <a:avLst/>
          </a:prstGeom>
        </p:spPr>
      </p:pic>
      <p:sp>
        <p:nvSpPr>
          <p:cNvPr id="5" name="矩形 4"/>
          <p:cNvSpPr/>
          <p:nvPr/>
        </p:nvSpPr>
        <p:spPr>
          <a:xfrm>
            <a:off x="6103777" y="5589240"/>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46120"/>
            <a:ext cx="11485848" cy="1754326"/>
          </a:xfrm>
        </p:spPr>
        <p:txBody>
          <a:bodyPr/>
          <a:lstStyle/>
          <a:p>
            <a:pPr hangingPunct="0">
              <a:spcAft>
                <a:spcPts val="0"/>
              </a:spcAft>
              <a:tabLst>
                <a:tab pos="16097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器材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定滑轮的木板、薄垫块、小车、细绳、重物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小钩码或沙桶等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、打点计时器、纸带、交流电源、天平、砝码、刻度尺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1"/>
          <a:stretch>
            <a:fillRect/>
          </a:stretch>
        </p:blipFill>
        <p:spPr>
          <a:xfrm>
            <a:off x="360855" y="886142"/>
            <a:ext cx="1413871" cy="375988"/>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个小车后端各系一条细线，一起被一个夹子夹着，小车静止，如图乙所示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打开夹子，两个小车同时开始运动，合上夹子，两小车同时停下，用刻度尺测出两个小车通过的位移，它们的加速度之比等于位移之比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651h.jpg" descr="id:2147495649;FounderCES"/>
          <p:cNvPicPr/>
          <p:nvPr/>
        </p:nvPicPr>
        <p:blipFill>
          <a:blip r:embed="rId1"/>
          <a:stretch>
            <a:fillRect/>
          </a:stretch>
        </p:blipFill>
        <p:spPr>
          <a:xfrm>
            <a:off x="2799239" y="2638743"/>
            <a:ext cx="5960263" cy="1429062"/>
          </a:xfrm>
          <a:prstGeom prst="rect">
            <a:avLst/>
          </a:prstGeom>
        </p:spPr>
      </p:pic>
      <p:sp>
        <p:nvSpPr>
          <p:cNvPr id="5" name="矩形 4"/>
          <p:cNvSpPr/>
          <p:nvPr/>
        </p:nvSpPr>
        <p:spPr>
          <a:xfrm>
            <a:off x="5159102" y="4067805"/>
            <a:ext cx="494045" cy="646331"/>
          </a:xfrm>
          <a:prstGeom prst="rect">
            <a:avLst/>
          </a:prstGeom>
        </p:spPr>
        <p:txBody>
          <a:bodyPr wrap="none">
            <a:spAutoFit/>
          </a:bodyPr>
          <a:lstStyle/>
          <a:p>
            <a:pPr algn="ctr">
              <a:lnSpc>
                <a:spcPct val="150000"/>
              </a:lnSpc>
              <a:spcAft>
                <a:spcPts val="0"/>
              </a:spcAft>
              <a:tabLst>
                <a:tab pos="5941060" algn="l"/>
              </a:tabLs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341120" algn="l"/>
                <a:tab pos="594042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物体质量一定时，加速度与力的关系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的实验中，某同学做了如图所示的实验改进，用力传感器来测量细线中的拉力大小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实验改进后，下列说法正确的是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本实验不需要进行阻力补偿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力传感器的示数等于沙和沙桶的总重力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沙和沙桶的总质量需远小于小车质量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小车受到的合力等于力传感器示数的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1458;FounderCES"/>
          <p:cNvPicPr/>
          <p:nvPr/>
        </p:nvPicPr>
        <p:blipFill>
          <a:blip r:embed="rId1"/>
          <a:stretch>
            <a:fillRect/>
          </a:stretch>
        </p:blipFill>
        <p:spPr>
          <a:xfrm>
            <a:off x="360854" y="875610"/>
            <a:ext cx="1203325" cy="387350"/>
          </a:xfrm>
          <a:prstGeom prst="rect">
            <a:avLst/>
          </a:prstGeom>
        </p:spPr>
      </p:pic>
      <p:pic>
        <p:nvPicPr>
          <p:cNvPr id="5" name="ef652h.jpg" descr="id:2147495663;FounderCES"/>
          <p:cNvPicPr/>
          <p:nvPr/>
        </p:nvPicPr>
        <p:blipFill>
          <a:blip r:embed="rId2"/>
          <a:stretch>
            <a:fillRect/>
          </a:stretch>
        </p:blipFill>
        <p:spPr>
          <a:xfrm>
            <a:off x="6887294" y="2276872"/>
            <a:ext cx="4536504" cy="2147497"/>
          </a:xfrm>
          <a:prstGeom prst="rect">
            <a:avLst/>
          </a:prstGeom>
        </p:spPr>
      </p:pic>
      <p:sp>
        <p:nvSpPr>
          <p:cNvPr id="6" name="内容占位符 1"/>
          <p:cNvSpPr txBox="1"/>
          <p:nvPr/>
        </p:nvSpPr>
        <p:spPr bwMode="auto">
          <a:xfrm>
            <a:off x="360854" y="459710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答案.eps" descr="id:2147493967;FounderCES"/>
          <p:cNvPicPr/>
          <p:nvPr/>
        </p:nvPicPr>
        <p:blipFill>
          <a:blip r:embed="rId3"/>
          <a:stretch>
            <a:fillRect/>
          </a:stretch>
        </p:blipFill>
        <p:spPr>
          <a:xfrm>
            <a:off x="430424" y="4779582"/>
            <a:ext cx="842082" cy="299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3349956"/>
          </a:xfrm>
        </p:spPr>
        <p:txBody>
          <a:bodyPr/>
          <a:lstStyle/>
          <a:p>
            <a:pPr hangingPunct="0">
              <a:spcAft>
                <a:spcPts val="0"/>
              </a:spcAft>
              <a:tabLst>
                <a:tab pos="984250" algn="l"/>
                <a:tab pos="5940425" algn="l"/>
              </a:tabLst>
            </a:pPr>
            <a:r>
              <a:rPr lang="en-US"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本实验为了保证小车受到的合力等于力传感器测得的拉力大小的两倍</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仍需要进行阻力补偿</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小车</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前面安装有滑轮组</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小车与动滑轮连接</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动滑轮处的两段绳子分别承担一半的拉力</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此时力传感器测量的拉力大小是小车受到拉力大小的一半</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即小车受到的合力等于力传感器测得的拉力大小的</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两倍</a:t>
            </a:r>
            <a:r>
              <a:rPr lang="en-US" altLang="zh-CN" b="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AEEF"/>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941060" algn="l"/>
              </a:tabLst>
            </a:pP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3960;FounderCES"/>
          <p:cNvPicPr/>
          <p:nvPr/>
        </p:nvPicPr>
        <p:blipFill>
          <a:blip r:embed="rId1"/>
          <a:stretch>
            <a:fillRect/>
          </a:stretch>
        </p:blipFill>
        <p:spPr>
          <a:xfrm>
            <a:off x="507731" y="914330"/>
            <a:ext cx="835902" cy="297919"/>
          </a:xfrm>
          <a:prstGeom prst="rect">
            <a:avLst/>
          </a:prstGeom>
        </p:spPr>
      </p:pic>
      <p:pic>
        <p:nvPicPr>
          <p:cNvPr id="7" name="箭头右下.eps" descr="id:2147495677;FounderCES"/>
          <p:cNvPicPr/>
          <p:nvPr/>
        </p:nvPicPr>
        <p:blipFill>
          <a:blip r:embed="rId2"/>
          <a:stretch>
            <a:fillRect/>
          </a:stretch>
        </p:blipFill>
        <p:spPr>
          <a:xfrm>
            <a:off x="580407" y="1976296"/>
            <a:ext cx="394970" cy="310515"/>
          </a:xfrm>
          <a:prstGeom prst="rect">
            <a:avLst/>
          </a:prstGeom>
        </p:spPr>
      </p:pic>
      <p:pic>
        <p:nvPicPr>
          <p:cNvPr id="8" name="ef652h.jpg" descr="id:2147495663;FounderCES"/>
          <p:cNvPicPr/>
          <p:nvPr/>
        </p:nvPicPr>
        <p:blipFill>
          <a:blip r:embed="rId3"/>
          <a:stretch>
            <a:fillRect/>
          </a:stretch>
        </p:blipFill>
        <p:spPr>
          <a:xfrm>
            <a:off x="4367014" y="4092357"/>
            <a:ext cx="4536504" cy="2147497"/>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746120"/>
            <a:ext cx="11485848" cy="2238241"/>
          </a:xfrm>
        </p:spPr>
        <p:txBody>
          <a:bodyPr/>
          <a:lstStyle/>
          <a:p>
            <a:pPr hangingPunct="0">
              <a:spcAft>
                <a:spcPts val="0"/>
              </a:spcAft>
              <a:tabLst>
                <a:tab pos="984250" algn="l"/>
                <a:tab pos="594042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力传感器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可以精确测得绳子的拉力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故不需要满足沙和沙桶的总质量远小于小车质量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由于沙和沙桶做加速运动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则力传感器的示数小于沙和沙桶的总重力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小车受到的合力等于力传感器测得的拉力大小的两倍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ef652h.jpg" descr="id:2147495663;FounderCES"/>
          <p:cNvPicPr/>
          <p:nvPr/>
        </p:nvPicPr>
        <p:blipFill>
          <a:blip r:embed="rId1"/>
          <a:stretch>
            <a:fillRect/>
          </a:stretch>
        </p:blipFill>
        <p:spPr>
          <a:xfrm>
            <a:off x="3934966" y="3068960"/>
            <a:ext cx="4536504" cy="214749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16320"/>
              </a:xfrm>
            </p:spPr>
            <p:txBody>
              <a:bodyPr/>
              <a:lstStyle/>
              <a:p>
                <a:pPr hangingPunct="0">
                  <a:spcAft>
                    <a:spcPts val="0"/>
                  </a:spcAft>
                  <a:tabLst>
                    <a:tab pos="16097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原理与设计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的关系时，应用的基本方法是</a:t>
                </a:r>
                <a14:m>
                  <m:oMath xmlns:m="http://schemas.openxmlformats.org/officeDocument/2006/math">
                    <m: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控制变量法</m:t>
                    </m: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，即先控制小车的质量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不变，改变力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的关系；再控制力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不变，改变小车质量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与小车质量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包括车上砝码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——用天平测出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小车受的拉力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——用天平测出槽码的质量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近似算出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16320"/>
              </a:xfrm>
              <a:blipFill rotWithShape="1">
                <a:blip r:embed="rId1"/>
                <a:stretch>
                  <a:fillRect l="-2" t="-18" r="1"/>
                </a:stretch>
              </a:blipFill>
            </p:spPr>
            <p:txBody>
              <a:bodyPr/>
              <a:lstStyle/>
              <a:p>
                <a:r>
                  <a:rPr lang="zh-CN" altLang="en-US">
                    <a:noFill/>
                  </a:rPr>
                  <a:t> </a:t>
                </a:r>
              </a:p>
            </p:txBody>
          </p:sp>
        </mc:Fallback>
      </mc:AlternateContent>
      <p:pic>
        <p:nvPicPr>
          <p:cNvPr id="3" name="知识点3.eps" descr="id:2147493903;FounderCES"/>
          <p:cNvPicPr/>
          <p:nvPr/>
        </p:nvPicPr>
        <p:blipFill>
          <a:blip r:embed="rId2"/>
          <a:stretch>
            <a:fillRect/>
          </a:stretch>
        </p:blipFill>
        <p:spPr>
          <a:xfrm>
            <a:off x="360854" y="898133"/>
            <a:ext cx="1426973" cy="37947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270670" y="2545229"/>
            <a:ext cx="792088" cy="668498"/>
          </a:xfrm>
          <a:prstGeom prst="rect">
            <a:avLst/>
          </a:prstGeom>
        </p:spPr>
      </p:pic>
      <p:pic>
        <p:nvPicPr>
          <p:cNvPr id="5" name="图片 4"/>
          <p:cNvPicPr>
            <a:picLocks noChangeAspect="1"/>
          </p:cNvPicPr>
          <p:nvPr/>
        </p:nvPicPr>
        <p:blipFill>
          <a:blip r:embed="rId1"/>
          <a:stretch>
            <a:fillRect/>
          </a:stretch>
        </p:blipFill>
        <p:spPr>
          <a:xfrm>
            <a:off x="7031310" y="2577278"/>
            <a:ext cx="792088" cy="668498"/>
          </a:xfrm>
          <a:prstGeom prst="rect">
            <a:avLst/>
          </a:prstGeom>
        </p:spPr>
      </p:pic>
      <mc:AlternateContent xmlns:mc="http://schemas.openxmlformats.org/markup-compatibility/2006">
        <mc:Choice xmlns:a14="http://schemas.microsoft.com/office/drawing/2010/main" Requires="a14">
          <p:sp>
            <p:nvSpPr>
              <p:cNvPr id="4" name="内容占位符 1"/>
              <p:cNvSpPr>
                <a:spLocks noGrp="1"/>
              </p:cNvSpPr>
              <p:nvPr>
                <p:ph idx="1"/>
              </p:nvPr>
            </p:nvSpPr>
            <p:spPr>
              <a:xfrm>
                <a:off x="360854" y="746120"/>
                <a:ext cx="11485848" cy="2559290"/>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小车的加速度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通过打点计时器打出的纸带测算出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测出两个做初速度为零的匀加速直线运动的物体在相同时间内发生的位移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𝟐𝐬</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可得加速度之比就等于位移之比，即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a:spLocks noRot="1" noChangeAspect="1" noMove="1" noResize="1" noEditPoints="1" noAdjustHandles="1" noChangeArrowheads="1" noChangeShapeType="1" noTextEdit="1"/>
              </p:cNvSpPr>
              <p:nvPr>
                <p:ph idx="1"/>
              </p:nvPr>
            </p:nvSpPr>
            <p:spPr>
              <a:xfrm>
                <a:off x="360854" y="746120"/>
                <a:ext cx="11485848" cy="2559290"/>
              </a:xfrm>
              <a:blipFill rotWithShape="1">
                <a:blip r:embed="rId2"/>
                <a:stretch>
                  <a:fillRect l="-2" t="-25" r="1" b="-313"/>
                </a:stretch>
              </a:blipFill>
            </p:spPr>
            <p:txBody>
              <a:bodyPr/>
              <a:lstStyle/>
              <a:p>
                <a:r>
                  <a:rPr lang="zh-CN" altLang="en-US">
                    <a:noFill/>
                  </a:rPr>
                  <a:t> </a:t>
                </a:r>
              </a:p>
            </p:txBody>
          </p:sp>
        </mc:Fallback>
      </mc:AlternateContent>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746120"/>
            <a:ext cx="11485848" cy="2862322"/>
          </a:xfrm>
        </p:spPr>
        <p:txBody>
          <a:bodyPr/>
          <a:lstStyle/>
          <a:p>
            <a:pPr hangingPunct="0">
              <a:spcAft>
                <a:spcPts val="0"/>
              </a:spcAft>
              <a:tabLst>
                <a:tab pos="16097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测量质量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：用天平测出小车和砝码的总质量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、小盘和砝码的总质量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，把数值记录下来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安装器材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：按照图示把实验器材安装好，注意此时先不要把悬挂小盘的细绳系在车上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93910;FounderCES"/>
          <p:cNvPicPr/>
          <p:nvPr/>
        </p:nvPicPr>
        <p:blipFill>
          <a:blip r:embed="rId1"/>
          <a:stretch>
            <a:fillRect/>
          </a:stretch>
        </p:blipFill>
        <p:spPr>
          <a:xfrm>
            <a:off x="334567" y="936431"/>
            <a:ext cx="1440160" cy="382978"/>
          </a:xfrm>
          <a:prstGeom prst="rect">
            <a:avLst/>
          </a:prstGeom>
        </p:spPr>
      </p:pic>
      <p:pic>
        <p:nvPicPr>
          <p:cNvPr id="4" name="cz312.jpg" descr="id:2147495466;FounderCES"/>
          <p:cNvPicPr/>
          <p:nvPr/>
        </p:nvPicPr>
        <p:blipFill>
          <a:blip r:embed="rId2"/>
          <a:stretch>
            <a:fillRect/>
          </a:stretch>
        </p:blipFill>
        <p:spPr>
          <a:xfrm>
            <a:off x="3934966" y="3501008"/>
            <a:ext cx="4248448" cy="244314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平衡摩擦力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：在长木板不带定滑轮的一端下面垫一个木块，反复移动木块的位置，直至小车在斜面上运动时可以保持匀速直线运动状态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这时，小车拖着纸带运动时受到的摩擦力恰好与小车和砝码所受的重力在斜面方向上的分力平衡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把细绳系在小车上并绕过滑轮悬挂小盘，先接通电源，再释放小车，打点计时器在纸带上打下一系列的点，打完点后切断电源，取下纸带，在纸带上标上纸带号码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保持小车和砝码的质量不变，在小盘里放入适量的砝码，把小盘和砝码的总质量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记录下来，重复步骤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重复步骤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，共得到多条纸带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1609725" algn="l"/>
                <a:tab pos="594042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数据分析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与实验结论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在每条纸带上都选取一段比较理想的部分，标明计数点，测量各计数点间的距离，算出每条纸带的加速度的值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用纵坐标表示加速度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，横坐标表示作用力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的大小用小盘和砝码的总重力表示，根据实验结果在坐标平面上画出相应的点，如果这些点在一条过原点的直线上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，便证明了加速度与作用力成正比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5.eps" descr="id:2147495473;FounderCES"/>
          <p:cNvPicPr/>
          <p:nvPr/>
        </p:nvPicPr>
        <p:blipFill>
          <a:blip r:embed="rId1"/>
          <a:stretch>
            <a:fillRect/>
          </a:stretch>
        </p:blipFill>
        <p:spPr>
          <a:xfrm>
            <a:off x="360854" y="881561"/>
            <a:ext cx="1413872" cy="375447"/>
          </a:xfrm>
          <a:prstGeom prst="rect">
            <a:avLst/>
          </a:prstGeom>
        </p:spPr>
      </p:pic>
      <p:pic>
        <p:nvPicPr>
          <p:cNvPr id="4" name="cz313.jpg" descr="id:2147495480;FounderCES"/>
          <p:cNvPicPr/>
          <p:nvPr/>
        </p:nvPicPr>
        <p:blipFill rotWithShape="1">
          <a:blip r:embed="rId2"/>
          <a:srcRect r="57434"/>
          <a:stretch>
            <a:fillRect/>
          </a:stretch>
        </p:blipFill>
        <p:spPr>
          <a:xfrm>
            <a:off x="4943078" y="4221088"/>
            <a:ext cx="1872208" cy="234463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554545"/>
              </a:xfrm>
            </p:spPr>
            <p:txBody>
              <a:bodyPr/>
              <a:lstStyle/>
              <a:p>
                <a:pPr hangingPunct="0">
                  <a:spcAft>
                    <a:spcPts val="0"/>
                  </a:spcAft>
                  <a:tabLst>
                    <a:tab pos="594106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保持小盘和砝码的质量不变，在小车上加砝码，重复上面的实验，用纵坐标表示加速度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，横坐标表示小车和砝码总质量的倒数</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，根据实验结果在坐标平面上画出相应的点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如果这些点在一条过原点的直线上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，就证明了加速度与质量成反比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554545"/>
              </a:xfrm>
              <a:blipFill rotWithShape="1">
                <a:blip r:embed="rId1"/>
                <a:stretch>
                  <a:fillRect l="-2" t="-25" r="1" b="22"/>
                </a:stretch>
              </a:blipFill>
            </p:spPr>
            <p:txBody>
              <a:bodyPr/>
              <a:lstStyle/>
              <a:p>
                <a:r>
                  <a:rPr lang="zh-CN" altLang="en-US">
                    <a:noFill/>
                  </a:rPr>
                  <a:t> </a:t>
                </a:r>
              </a:p>
            </p:txBody>
          </p:sp>
        </mc:Fallback>
      </mc:AlternateContent>
      <p:pic>
        <p:nvPicPr>
          <p:cNvPr id="6" name="cz313.jpg" descr="id:2147495480;FounderCES"/>
          <p:cNvPicPr/>
          <p:nvPr/>
        </p:nvPicPr>
        <p:blipFill rotWithShape="1">
          <a:blip r:embed="rId2"/>
          <a:srcRect l="58937"/>
          <a:stretch>
            <a:fillRect/>
          </a:stretch>
        </p:blipFill>
        <p:spPr>
          <a:xfrm>
            <a:off x="5087094" y="3300665"/>
            <a:ext cx="1806085" cy="234463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5278</Words>
  <Application>WPS 演示</Application>
  <PresentationFormat>自定义</PresentationFormat>
  <Paragraphs>209</Paragraphs>
  <Slides>33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33</vt:i4>
      </vt:variant>
    </vt:vector>
  </HeadingPairs>
  <TitlesOfParts>
    <vt:vector size="46" baseType="lpstr">
      <vt:lpstr>Arial</vt:lpstr>
      <vt:lpstr>宋体</vt:lpstr>
      <vt:lpstr>Wingdings</vt:lpstr>
      <vt:lpstr>Times New Roman</vt:lpstr>
      <vt:lpstr>楷体</vt:lpstr>
      <vt:lpstr>微软雅黑</vt:lpstr>
      <vt:lpstr>黑体</vt:lpstr>
      <vt:lpstr>Cambria Math</vt:lpstr>
      <vt:lpstr>仿宋</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390</cp:revision>
  <dcterms:created xsi:type="dcterms:W3CDTF">2020-11-06T05:24:00Z</dcterms:created>
  <dcterms:modified xsi:type="dcterms:W3CDTF">2025-06-21T03:22:39Z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13AF5E0E2E094C0595E43F48566E159F_12</vt:lpwstr>
  </property>
</Properties>
</file>